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C9ACCC-51C2-4028-BA85-58FE6D727FE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5D8A8DA-2DB2-4478-BF67-883C574D17C7}">
      <dgm:prSet/>
      <dgm:spPr>
        <a:gradFill rotWithShape="0">
          <a:gsLst>
            <a:gs pos="44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4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</dgm:spPr>
      <dgm:t>
        <a:bodyPr/>
        <a:lstStyle/>
        <a:p>
          <a:pPr algn="ctr" rtl="0"/>
          <a:r>
            <a:rPr lang="ru-RU" b="1" dirty="0" smtClean="0"/>
            <a:t>Что нужно для заключения прямых договоров централизованно</a:t>
          </a:r>
          <a:endParaRPr lang="ru-RU" dirty="0"/>
        </a:p>
      </dgm:t>
    </dgm:pt>
    <dgm:pt modelId="{AA432B79-9908-4C98-B0B3-8D0ECAC07D86}" type="parTrans" cxnId="{13D5D083-B43F-46EB-81F7-CFD2B3CF270B}">
      <dgm:prSet/>
      <dgm:spPr/>
      <dgm:t>
        <a:bodyPr/>
        <a:lstStyle/>
        <a:p>
          <a:endParaRPr lang="ru-RU"/>
        </a:p>
      </dgm:t>
    </dgm:pt>
    <dgm:pt modelId="{769E78D8-9F20-49C3-A94B-764B106E5EC2}" type="sibTrans" cxnId="{13D5D083-B43F-46EB-81F7-CFD2B3CF270B}">
      <dgm:prSet/>
      <dgm:spPr/>
      <dgm:t>
        <a:bodyPr/>
        <a:lstStyle/>
        <a:p>
          <a:endParaRPr lang="ru-RU"/>
        </a:p>
      </dgm:t>
    </dgm:pt>
    <dgm:pt modelId="{A7225009-BDEC-41F1-B068-0540312D1B99}" type="pres">
      <dgm:prSet presAssocID="{4EC9ACCC-51C2-4028-BA85-58FE6D727FE8}" presName="linear" presStyleCnt="0">
        <dgm:presLayoutVars>
          <dgm:animLvl val="lvl"/>
          <dgm:resizeHandles val="exact"/>
        </dgm:presLayoutVars>
      </dgm:prSet>
      <dgm:spPr/>
    </dgm:pt>
    <dgm:pt modelId="{6547F5FE-A633-48CC-9DD2-0C95A9CBF324}" type="pres">
      <dgm:prSet presAssocID="{E5D8A8DA-2DB2-4478-BF67-883C574D17C7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13D5D083-B43F-46EB-81F7-CFD2B3CF270B}" srcId="{4EC9ACCC-51C2-4028-BA85-58FE6D727FE8}" destId="{E5D8A8DA-2DB2-4478-BF67-883C574D17C7}" srcOrd="0" destOrd="0" parTransId="{AA432B79-9908-4C98-B0B3-8D0ECAC07D86}" sibTransId="{769E78D8-9F20-49C3-A94B-764B106E5EC2}"/>
    <dgm:cxn modelId="{93A5B40B-1546-429C-B770-64F6A089FCA1}" type="presOf" srcId="{E5D8A8DA-2DB2-4478-BF67-883C574D17C7}" destId="{6547F5FE-A633-48CC-9DD2-0C95A9CBF324}" srcOrd="0" destOrd="0" presId="urn:microsoft.com/office/officeart/2005/8/layout/vList2"/>
    <dgm:cxn modelId="{8E78993C-E587-49A9-BD31-F3F84B57C603}" type="presOf" srcId="{4EC9ACCC-51C2-4028-BA85-58FE6D727FE8}" destId="{A7225009-BDEC-41F1-B068-0540312D1B99}" srcOrd="0" destOrd="0" presId="urn:microsoft.com/office/officeart/2005/8/layout/vList2"/>
    <dgm:cxn modelId="{6DEBBB86-50FE-47DC-9DB5-57784AD92F3A}" type="presParOf" srcId="{A7225009-BDEC-41F1-B068-0540312D1B99}" destId="{6547F5FE-A633-48CC-9DD2-0C95A9CBF32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B3DDF71-AC98-48B3-97FD-98F50C7860F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A14D4D8-2C1D-46A1-97A9-C3C73C89AA68}">
      <dgm:prSet/>
      <dgm:spPr>
        <a:gradFill rotWithShape="0">
          <a:gsLst>
            <a:gs pos="44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4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</dgm:spPr>
      <dgm:t>
        <a:bodyPr/>
        <a:lstStyle/>
        <a:p>
          <a:pPr rtl="0"/>
          <a:r>
            <a:rPr lang="ru-RU" b="1" u="sng" dirty="0" smtClean="0">
              <a:solidFill>
                <a:srgbClr val="FF0000"/>
              </a:solidFill>
            </a:rPr>
            <a:t>Решение общего собрания:</a:t>
          </a:r>
          <a:endParaRPr lang="ru-RU" dirty="0">
            <a:solidFill>
              <a:srgbClr val="FF0000"/>
            </a:solidFill>
          </a:endParaRPr>
        </a:p>
      </dgm:t>
    </dgm:pt>
    <dgm:pt modelId="{4B1F9F1A-0626-4428-89D5-E55301C329F0}" type="parTrans" cxnId="{FDA2C9A4-BF68-458D-920D-7A5C7F20305E}">
      <dgm:prSet/>
      <dgm:spPr/>
      <dgm:t>
        <a:bodyPr/>
        <a:lstStyle/>
        <a:p>
          <a:endParaRPr lang="ru-RU"/>
        </a:p>
      </dgm:t>
    </dgm:pt>
    <dgm:pt modelId="{71B5FB14-C6EE-4B3B-B4EF-498223A1B9BD}" type="sibTrans" cxnId="{FDA2C9A4-BF68-458D-920D-7A5C7F20305E}">
      <dgm:prSet/>
      <dgm:spPr/>
      <dgm:t>
        <a:bodyPr/>
        <a:lstStyle/>
        <a:p>
          <a:endParaRPr lang="ru-RU"/>
        </a:p>
      </dgm:t>
    </dgm:pt>
    <dgm:pt modelId="{DAF19EE6-8287-4E93-AE24-45F0BF4614B6}" type="pres">
      <dgm:prSet presAssocID="{DB3DDF71-AC98-48B3-97FD-98F50C7860F5}" presName="linear" presStyleCnt="0">
        <dgm:presLayoutVars>
          <dgm:animLvl val="lvl"/>
          <dgm:resizeHandles val="exact"/>
        </dgm:presLayoutVars>
      </dgm:prSet>
      <dgm:spPr/>
    </dgm:pt>
    <dgm:pt modelId="{E0C6BE75-B155-40DC-B813-82B76A2C5E1C}" type="pres">
      <dgm:prSet presAssocID="{9A14D4D8-2C1D-46A1-97A9-C3C73C89AA68}" presName="parentText" presStyleLbl="node1" presStyleIdx="0" presStyleCnt="1" custLinFactNeighborX="9982" custLinFactNeighborY="0">
        <dgm:presLayoutVars>
          <dgm:chMax val="0"/>
          <dgm:bulletEnabled val="1"/>
        </dgm:presLayoutVars>
      </dgm:prSet>
      <dgm:spPr/>
    </dgm:pt>
  </dgm:ptLst>
  <dgm:cxnLst>
    <dgm:cxn modelId="{7262269A-7847-48CB-9F27-B95343FD5609}" type="presOf" srcId="{DB3DDF71-AC98-48B3-97FD-98F50C7860F5}" destId="{DAF19EE6-8287-4E93-AE24-45F0BF4614B6}" srcOrd="0" destOrd="0" presId="urn:microsoft.com/office/officeart/2005/8/layout/vList2"/>
    <dgm:cxn modelId="{23912591-B49F-4271-A7A6-5A94B6D37F64}" type="presOf" srcId="{9A14D4D8-2C1D-46A1-97A9-C3C73C89AA68}" destId="{E0C6BE75-B155-40DC-B813-82B76A2C5E1C}" srcOrd="0" destOrd="0" presId="urn:microsoft.com/office/officeart/2005/8/layout/vList2"/>
    <dgm:cxn modelId="{FDA2C9A4-BF68-458D-920D-7A5C7F20305E}" srcId="{DB3DDF71-AC98-48B3-97FD-98F50C7860F5}" destId="{9A14D4D8-2C1D-46A1-97A9-C3C73C89AA68}" srcOrd="0" destOrd="0" parTransId="{4B1F9F1A-0626-4428-89D5-E55301C329F0}" sibTransId="{71B5FB14-C6EE-4B3B-B4EF-498223A1B9BD}"/>
    <dgm:cxn modelId="{8166F27B-F892-44AB-B274-28B4C0F03003}" type="presParOf" srcId="{DAF19EE6-8287-4E93-AE24-45F0BF4614B6}" destId="{E0C6BE75-B155-40DC-B813-82B76A2C5E1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EC9ACCC-51C2-4028-BA85-58FE6D727FE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5D8A8DA-2DB2-4478-BF67-883C574D17C7}">
      <dgm:prSet/>
      <dgm:spPr>
        <a:gradFill rotWithShape="0">
          <a:gsLst>
            <a:gs pos="44000">
              <a:schemeClr val="accent1">
                <a:lumMod val="60000"/>
                <a:lumOff val="40000"/>
                <a:alpha val="50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4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</dgm:spPr>
      <dgm:t>
        <a:bodyPr/>
        <a:lstStyle/>
        <a:p>
          <a:pPr algn="ctr" rtl="0"/>
          <a:r>
            <a:rPr lang="ru-RU" b="1" i="0" u="sng" dirty="0" smtClean="0">
              <a:solidFill>
                <a:schemeClr val="tx1"/>
              </a:solidFill>
            </a:rPr>
            <a:t>Пакет необходимых документов</a:t>
          </a:r>
          <a:endParaRPr lang="ru-RU" u="sng" dirty="0">
            <a:solidFill>
              <a:schemeClr val="tx1"/>
            </a:solidFill>
          </a:endParaRPr>
        </a:p>
      </dgm:t>
    </dgm:pt>
    <dgm:pt modelId="{AA432B79-9908-4C98-B0B3-8D0ECAC07D86}" type="parTrans" cxnId="{13D5D083-B43F-46EB-81F7-CFD2B3CF270B}">
      <dgm:prSet/>
      <dgm:spPr/>
      <dgm:t>
        <a:bodyPr/>
        <a:lstStyle/>
        <a:p>
          <a:endParaRPr lang="ru-RU"/>
        </a:p>
      </dgm:t>
    </dgm:pt>
    <dgm:pt modelId="{769E78D8-9F20-49C3-A94B-764B106E5EC2}" type="sibTrans" cxnId="{13D5D083-B43F-46EB-81F7-CFD2B3CF270B}">
      <dgm:prSet/>
      <dgm:spPr/>
      <dgm:t>
        <a:bodyPr/>
        <a:lstStyle/>
        <a:p>
          <a:endParaRPr lang="ru-RU"/>
        </a:p>
      </dgm:t>
    </dgm:pt>
    <dgm:pt modelId="{A7225009-BDEC-41F1-B068-0540312D1B99}" type="pres">
      <dgm:prSet presAssocID="{4EC9ACCC-51C2-4028-BA85-58FE6D727FE8}" presName="linear" presStyleCnt="0">
        <dgm:presLayoutVars>
          <dgm:animLvl val="lvl"/>
          <dgm:resizeHandles val="exact"/>
        </dgm:presLayoutVars>
      </dgm:prSet>
      <dgm:spPr/>
    </dgm:pt>
    <dgm:pt modelId="{6547F5FE-A633-48CC-9DD2-0C95A9CBF324}" type="pres">
      <dgm:prSet presAssocID="{E5D8A8DA-2DB2-4478-BF67-883C574D17C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3D5D083-B43F-46EB-81F7-CFD2B3CF270B}" srcId="{4EC9ACCC-51C2-4028-BA85-58FE6D727FE8}" destId="{E5D8A8DA-2DB2-4478-BF67-883C574D17C7}" srcOrd="0" destOrd="0" parTransId="{AA432B79-9908-4C98-B0B3-8D0ECAC07D86}" sibTransId="{769E78D8-9F20-49C3-A94B-764B106E5EC2}"/>
    <dgm:cxn modelId="{FCD772AA-A5A7-467A-9F4C-40E7BEC4EA4F}" type="presOf" srcId="{4EC9ACCC-51C2-4028-BA85-58FE6D727FE8}" destId="{A7225009-BDEC-41F1-B068-0540312D1B99}" srcOrd="0" destOrd="0" presId="urn:microsoft.com/office/officeart/2005/8/layout/vList2"/>
    <dgm:cxn modelId="{EFEE45B8-B808-4BD6-B7F7-0E0F01B14EE7}" type="presOf" srcId="{E5D8A8DA-2DB2-4478-BF67-883C574D17C7}" destId="{6547F5FE-A633-48CC-9DD2-0C95A9CBF324}" srcOrd="0" destOrd="0" presId="urn:microsoft.com/office/officeart/2005/8/layout/vList2"/>
    <dgm:cxn modelId="{770F3CB8-E752-411C-8398-5FD02563CDD5}" type="presParOf" srcId="{A7225009-BDEC-41F1-B068-0540312D1B99}" destId="{6547F5FE-A633-48CC-9DD2-0C95A9CBF32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47F5FE-A633-48CC-9DD2-0C95A9CBF324}">
      <dsp:nvSpPr>
        <dsp:cNvPr id="0" name=""/>
        <dsp:cNvSpPr/>
      </dsp:nvSpPr>
      <dsp:spPr>
        <a:xfrm>
          <a:off x="0" y="6411"/>
          <a:ext cx="10515600" cy="1312740"/>
        </a:xfrm>
        <a:prstGeom prst="roundRect">
          <a:avLst/>
        </a:prstGeom>
        <a:gradFill rotWithShape="0">
          <a:gsLst>
            <a:gs pos="44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4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dirty="0" smtClean="0"/>
            <a:t>Что нужно для заключения прямых договоров централизованно</a:t>
          </a:r>
          <a:endParaRPr lang="ru-RU" sz="3300" kern="1200" dirty="0"/>
        </a:p>
      </dsp:txBody>
      <dsp:txXfrm>
        <a:off x="64083" y="70494"/>
        <a:ext cx="10387434" cy="11845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C6BE75-B155-40DC-B813-82B76A2C5E1C}">
      <dsp:nvSpPr>
        <dsp:cNvPr id="0" name=""/>
        <dsp:cNvSpPr/>
      </dsp:nvSpPr>
      <dsp:spPr>
        <a:xfrm>
          <a:off x="0" y="40188"/>
          <a:ext cx="5157787" cy="743535"/>
        </a:xfrm>
        <a:prstGeom prst="roundRect">
          <a:avLst/>
        </a:prstGeom>
        <a:gradFill rotWithShape="0">
          <a:gsLst>
            <a:gs pos="44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4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b="1" u="sng" kern="1200" dirty="0" smtClean="0">
              <a:solidFill>
                <a:srgbClr val="FF0000"/>
              </a:solidFill>
            </a:rPr>
            <a:t>Решение общего собрания:</a:t>
          </a:r>
          <a:endParaRPr lang="ru-RU" sz="3100" kern="1200" dirty="0">
            <a:solidFill>
              <a:srgbClr val="FF0000"/>
            </a:solidFill>
          </a:endParaRPr>
        </a:p>
      </dsp:txBody>
      <dsp:txXfrm>
        <a:off x="36296" y="76484"/>
        <a:ext cx="5085195" cy="67094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47F5FE-A633-48CC-9DD2-0C95A9CBF324}">
      <dsp:nvSpPr>
        <dsp:cNvPr id="0" name=""/>
        <dsp:cNvSpPr/>
      </dsp:nvSpPr>
      <dsp:spPr>
        <a:xfrm>
          <a:off x="0" y="15186"/>
          <a:ext cx="10515600" cy="1295190"/>
        </a:xfrm>
        <a:prstGeom prst="roundRect">
          <a:avLst/>
        </a:prstGeom>
        <a:gradFill rotWithShape="0">
          <a:gsLst>
            <a:gs pos="44000">
              <a:schemeClr val="accent1">
                <a:lumMod val="60000"/>
                <a:lumOff val="40000"/>
                <a:alpha val="50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4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400" b="1" i="0" u="sng" kern="1200" dirty="0" smtClean="0">
              <a:solidFill>
                <a:schemeClr val="tx1"/>
              </a:solidFill>
            </a:rPr>
            <a:t>Пакет необходимых документов</a:t>
          </a:r>
          <a:endParaRPr lang="ru-RU" sz="5400" u="sng" kern="1200" dirty="0">
            <a:solidFill>
              <a:schemeClr val="tx1"/>
            </a:solidFill>
          </a:endParaRPr>
        </a:p>
      </dsp:txBody>
      <dsp:txXfrm>
        <a:off x="63226" y="78412"/>
        <a:ext cx="10389148" cy="11687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2C11B-66C5-4DFC-B8F2-93EFF1D7A55E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BBFD7-D708-4BB5-8284-4C15BB300C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8715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2C11B-66C5-4DFC-B8F2-93EFF1D7A55E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BBFD7-D708-4BB5-8284-4C15BB300C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401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2C11B-66C5-4DFC-B8F2-93EFF1D7A55E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BBFD7-D708-4BB5-8284-4C15BB300C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5612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2C11B-66C5-4DFC-B8F2-93EFF1D7A55E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BBFD7-D708-4BB5-8284-4C15BB300C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7969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2C11B-66C5-4DFC-B8F2-93EFF1D7A55E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BBFD7-D708-4BB5-8284-4C15BB300C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550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2C11B-66C5-4DFC-B8F2-93EFF1D7A55E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BBFD7-D708-4BB5-8284-4C15BB300C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111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2C11B-66C5-4DFC-B8F2-93EFF1D7A55E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BBFD7-D708-4BB5-8284-4C15BB300C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3652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2C11B-66C5-4DFC-B8F2-93EFF1D7A55E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BBFD7-D708-4BB5-8284-4C15BB300C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6208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2C11B-66C5-4DFC-B8F2-93EFF1D7A55E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BBFD7-D708-4BB5-8284-4C15BB300C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8397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2C11B-66C5-4DFC-B8F2-93EFF1D7A55E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BBFD7-D708-4BB5-8284-4C15BB300C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9366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2C11B-66C5-4DFC-B8F2-93EFF1D7A55E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BBFD7-D708-4BB5-8284-4C15BB300C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986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72C11B-66C5-4DFC-B8F2-93EFF1D7A55E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3BBFD7-D708-4BB5-8284-4C15BB300C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5496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0"/>
            <a:ext cx="12192000" cy="4247317"/>
          </a:xfrm>
          <a:prstGeom prst="rect">
            <a:avLst/>
          </a:prstGeom>
          <a:solidFill>
            <a:srgbClr val="FFFF00">
              <a:alpha val="60000"/>
            </a:srgb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Заключение </a:t>
            </a:r>
            <a:r>
              <a:rPr lang="ru-RU" sz="9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прямых</a:t>
            </a:r>
          </a:p>
          <a:p>
            <a:pPr algn="ctr"/>
            <a:r>
              <a:rPr lang="ru-RU" sz="9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9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договоров энергоснабжения</a:t>
            </a:r>
            <a:endParaRPr lang="ru-RU" sz="9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1608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6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Autofit/>
          </a:bodyPr>
          <a:lstStyle/>
          <a:p>
            <a:pPr algn="ctr"/>
            <a:r>
              <a:rPr lang="ru-RU" sz="5000" b="1" dirty="0">
                <a:solidFill>
                  <a:schemeClr val="bg1"/>
                </a:solidFill>
                <a:latin typeface="+mn-lt"/>
              </a:rPr>
              <a:t>Преимущества перехода на прямые </a:t>
            </a:r>
            <a:r>
              <a:rPr lang="ru-RU" sz="5000" b="1" dirty="0" smtClean="0">
                <a:solidFill>
                  <a:schemeClr val="bg1"/>
                </a:solidFill>
                <a:latin typeface="+mn-lt"/>
              </a:rPr>
              <a:t>договоры</a:t>
            </a:r>
            <a:endParaRPr lang="ru-RU" sz="50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 anchor="ctr"/>
          <a:lstStyle/>
          <a:p>
            <a:pPr algn="ctr"/>
            <a:r>
              <a:rPr lang="ru-RU" u="sng" dirty="0"/>
              <a:t>Прямые </a:t>
            </a:r>
            <a:r>
              <a:rPr lang="ru-RU" u="sng" dirty="0" smtClean="0"/>
              <a:t>договоры</a:t>
            </a:r>
            <a:endParaRPr lang="ru-RU" b="0" u="sng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pPr fontAlgn="base"/>
            <a:r>
              <a:rPr lang="ru-RU" b="1" dirty="0"/>
              <a:t>Садовод самостоятельно ведет учет потребляемой электроэнергии.</a:t>
            </a:r>
          </a:p>
          <a:p>
            <a:pPr fontAlgn="base"/>
            <a:r>
              <a:rPr lang="ru-RU" b="1" dirty="0"/>
              <a:t>Садовод самостоятельно оплачивает потребляемую электроэнергию.</a:t>
            </a:r>
          </a:p>
          <a:p>
            <a:pPr fontAlgn="base"/>
            <a:r>
              <a:rPr lang="ru-RU" b="1" dirty="0"/>
              <a:t>Садовод несет юридическую ответственность за несвоевременную оплату/ не оплату.</a:t>
            </a:r>
          </a:p>
          <a:p>
            <a:pPr fontAlgn="base"/>
            <a:r>
              <a:rPr lang="ru-RU" b="1" dirty="0"/>
              <a:t>Если все садоводы на прямых договорах, отключить могут только тех, кто не платит, а не все СНТ.</a:t>
            </a:r>
          </a:p>
          <a:p>
            <a:pPr fontAlgn="base"/>
            <a:r>
              <a:rPr lang="ru-RU" b="1" dirty="0"/>
              <a:t>Возможность применения другой системы учета электроэнергии и понижающего тарифа.</a:t>
            </a:r>
          </a:p>
          <a:p>
            <a:pPr fontAlgn="base"/>
            <a:r>
              <a:rPr lang="ru-RU" b="1" dirty="0"/>
              <a:t>Внедрение АСКУЭ позволяет облегчить расчет потребленной именно СНТ электроэнергии.</a:t>
            </a:r>
          </a:p>
          <a:p>
            <a:pPr fontAlgn="base"/>
            <a:r>
              <a:rPr lang="ru-RU" b="1" dirty="0"/>
              <a:t>Новые, современные счетчики дают возможность использования без поверки до 16 лет!</a:t>
            </a:r>
          </a:p>
          <a:p>
            <a:pPr fontAlgn="base"/>
            <a:r>
              <a:rPr lang="ru-RU" b="1" dirty="0"/>
              <a:t>Пресечение бесконтрольного потребления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 anchor="ctr"/>
          <a:lstStyle/>
          <a:p>
            <a:r>
              <a:rPr lang="ru-RU" u="sng" dirty="0"/>
              <a:t>Оплата электроэнергии через </a:t>
            </a:r>
            <a:r>
              <a:rPr lang="ru-RU" u="sng" dirty="0" smtClean="0"/>
              <a:t>СНТ</a:t>
            </a:r>
            <a:endParaRPr lang="ru-RU" b="0" u="sng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55000" lnSpcReduction="20000"/>
          </a:bodyPr>
          <a:lstStyle/>
          <a:p>
            <a:pPr fontAlgn="base"/>
            <a:r>
              <a:rPr lang="ru-RU" b="1" dirty="0"/>
              <a:t>Проблема приема платежей.</a:t>
            </a:r>
          </a:p>
          <a:p>
            <a:pPr fontAlgn="base"/>
            <a:r>
              <a:rPr lang="ru-RU" b="1" dirty="0"/>
              <a:t>Проблема учета потребления.</a:t>
            </a:r>
          </a:p>
          <a:p>
            <a:pPr fontAlgn="base"/>
            <a:r>
              <a:rPr lang="ru-RU" b="1" dirty="0"/>
              <a:t>Проблема взыскания задолженности за электроэнергию.</a:t>
            </a:r>
          </a:p>
          <a:p>
            <a:pPr fontAlgn="base"/>
            <a:r>
              <a:rPr lang="ru-RU" b="1" dirty="0"/>
              <a:t>Коэффициент неодновременности при оплате садоводами.</a:t>
            </a:r>
          </a:p>
          <a:p>
            <a:pPr fontAlgn="base"/>
            <a:r>
              <a:rPr lang="ru-RU" b="1" dirty="0"/>
              <a:t>Бесконтрольное потребление электроэнергии садоводами.</a:t>
            </a:r>
          </a:p>
          <a:p>
            <a:pPr fontAlgn="base"/>
            <a:r>
              <a:rPr lang="ru-RU" b="1" dirty="0"/>
              <a:t>Высокая вероятность отключения всего СНТ за неуплату, т.к. договор на потребление заключен с СНТ, как юридическим лицом.</a:t>
            </a:r>
          </a:p>
          <a:p>
            <a:pPr fontAlgn="base"/>
            <a:r>
              <a:rPr lang="ru-RU" b="1" dirty="0"/>
              <a:t>СНТ юридически несет ответственность за неуплату.</a:t>
            </a:r>
          </a:p>
          <a:p>
            <a:pPr fontAlgn="base"/>
            <a:r>
              <a:rPr lang="ru-RU" b="1" dirty="0"/>
              <a:t>Потери и электроэнергия, потребленная на общие нужды СНТ определить достаточно сложно.</a:t>
            </a:r>
          </a:p>
          <a:p>
            <a:pPr fontAlgn="base"/>
            <a:r>
              <a:rPr lang="ru-RU" b="1" dirty="0"/>
              <a:t>Старые счетчики без поверки не гарантируют корректность учета потребляемой электроэнергии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291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build="p"/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Autofit/>
          </a:bodyPr>
          <a:lstStyle/>
          <a:p>
            <a:pPr algn="ctr"/>
            <a:r>
              <a:rPr lang="ru-RU" sz="5000" b="1" dirty="0" smtClean="0">
                <a:solidFill>
                  <a:srgbClr val="FF0000"/>
                </a:solidFill>
                <a:latin typeface="+mn-lt"/>
              </a:rPr>
              <a:t>Способы организации перехода на прямые договора</a:t>
            </a:r>
            <a:endParaRPr lang="ru-RU" sz="50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 anchor="ctr"/>
          <a:lstStyle/>
          <a:p>
            <a:pPr algn="ctr"/>
            <a:r>
              <a:rPr lang="ru-RU" sz="3200" u="sng" dirty="0" smtClean="0"/>
              <a:t>Централизованно</a:t>
            </a:r>
            <a:endParaRPr lang="ru-RU" sz="3200" b="0" u="sng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noFill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70000" lnSpcReduction="20000"/>
          </a:bodyPr>
          <a:lstStyle/>
          <a:p>
            <a:pPr fontAlgn="base"/>
            <a:r>
              <a:rPr lang="ru-RU" b="1" dirty="0" smtClean="0"/>
              <a:t>При установлении соответствующего взноса, появляется юридический инструмент понуждения садоводов.</a:t>
            </a:r>
          </a:p>
          <a:p>
            <a:pPr fontAlgn="base"/>
            <a:r>
              <a:rPr lang="ru-RU" b="1" dirty="0" smtClean="0"/>
              <a:t>СНТ централизовано закупает материалы и заказывает услуги, что дешевле.</a:t>
            </a:r>
          </a:p>
          <a:p>
            <a:pPr fontAlgn="base"/>
            <a:r>
              <a:rPr lang="ru-RU" b="1" dirty="0" smtClean="0"/>
              <a:t>Единовременный переход гарантирует все плюсы прямых договоров.</a:t>
            </a:r>
          </a:p>
          <a:p>
            <a:pPr fontAlgn="base"/>
            <a:r>
              <a:rPr lang="ru-RU" b="1" dirty="0" smtClean="0"/>
              <a:t>Есть возможность весь процесс перехода на прямые договора осуществить представителем.</a:t>
            </a:r>
          </a:p>
          <a:p>
            <a:pPr fontAlgn="base"/>
            <a:r>
              <a:rPr lang="ru-RU" b="1" dirty="0" smtClean="0"/>
              <a:t>Есть возможность перевести на прямые договора даже большие поселки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noFill/>
        </p:spPr>
        <p:txBody>
          <a:bodyPr anchor="ctr">
            <a:normAutofit/>
          </a:bodyPr>
          <a:lstStyle/>
          <a:p>
            <a:pPr algn="ctr"/>
            <a:r>
              <a:rPr lang="ru-RU" sz="3200" u="sng" dirty="0" smtClean="0"/>
              <a:t>Садоводы самостоятельно</a:t>
            </a:r>
            <a:endParaRPr lang="ru-RU" sz="3200" b="0" u="sng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noFill/>
        </p:spPr>
        <p:txBody>
          <a:bodyPr>
            <a:normAutofit fontScale="77500" lnSpcReduction="20000"/>
          </a:bodyPr>
          <a:lstStyle/>
          <a:p>
            <a:pPr fontAlgn="base"/>
            <a:r>
              <a:rPr lang="ru-RU" b="1" dirty="0"/>
              <a:t>Если садовод по тем или иным причинам не желает заключать прямой договор, понудить его (юридически) невозможно.</a:t>
            </a:r>
          </a:p>
          <a:p>
            <a:pPr fontAlgn="base"/>
            <a:r>
              <a:rPr lang="ru-RU" b="1" dirty="0"/>
              <a:t>Прохождение всех этапов процедуры перехода ложится на плечи садовода.</a:t>
            </a:r>
          </a:p>
          <a:p>
            <a:pPr fontAlgn="base"/>
            <a:r>
              <a:rPr lang="ru-RU" b="1" dirty="0"/>
              <a:t>Процедура растянута на года, что создает еще больше проблем .</a:t>
            </a:r>
          </a:p>
          <a:p>
            <a:pPr fontAlgn="base"/>
            <a:r>
              <a:rPr lang="ru-RU" b="1" dirty="0"/>
              <a:t>Дороже.</a:t>
            </a:r>
          </a:p>
          <a:p>
            <a:pPr fontAlgn="base"/>
            <a:r>
              <a:rPr lang="ru-RU" b="1" dirty="0"/>
              <a:t>Средние и большие поселки перевести полностью перевести на прямые договора невозможно!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7570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build="p"/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6000"/>
            <a:lum/>
          </a:blip>
          <a:srcRect/>
          <a:stretch>
            <a:fillRect t="-32000"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3198738799"/>
              </p:ext>
            </p:extLst>
          </p:nvPr>
        </p:nvGraphicFramePr>
        <p:xfrm>
          <a:off x="839788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1175535552"/>
              </p:ext>
            </p:extLst>
          </p:nvPr>
        </p:nvGraphicFramePr>
        <p:xfrm>
          <a:off x="3518693" y="1739266"/>
          <a:ext cx="5157787" cy="82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670810"/>
            <a:ext cx="10515600" cy="3684588"/>
          </a:xfrm>
        </p:spPr>
        <p:txBody>
          <a:bodyPr numCol="1">
            <a:noAutofit/>
          </a:bodyPr>
          <a:lstStyle/>
          <a:p>
            <a:pPr marL="514350" indent="-514350" fontAlgn="base">
              <a:lnSpc>
                <a:spcPct val="100000"/>
              </a:lnSpc>
              <a:buFont typeface="+mj-lt"/>
              <a:buAutoNum type="arabicParenR"/>
            </a:pPr>
            <a:r>
              <a:rPr lang="ru-RU" sz="1900" dirty="0" smtClean="0"/>
              <a:t>О переходе на прямые договоры.</a:t>
            </a:r>
          </a:p>
          <a:p>
            <a:pPr marL="514350" indent="-514350" fontAlgn="base">
              <a:lnSpc>
                <a:spcPct val="100000"/>
              </a:lnSpc>
              <a:buFont typeface="+mj-lt"/>
              <a:buAutoNum type="arabicParenR"/>
            </a:pPr>
            <a:r>
              <a:rPr lang="ru-RU" sz="1900" dirty="0" smtClean="0"/>
              <a:t>Утверждение формы договора о пользовании электросетевым хозяйством с членами СНТ, формы договора о пользовании объектами инфраструктуры для </a:t>
            </a:r>
            <a:r>
              <a:rPr lang="ru-RU" sz="1900" dirty="0" err="1" smtClean="0"/>
              <a:t>индивидуалов</a:t>
            </a:r>
            <a:r>
              <a:rPr lang="ru-RU" sz="1900" dirty="0" smtClean="0"/>
              <a:t>.</a:t>
            </a:r>
          </a:p>
          <a:p>
            <a:pPr marL="514350" indent="-514350" fontAlgn="base">
              <a:lnSpc>
                <a:spcPct val="100000"/>
              </a:lnSpc>
              <a:buFont typeface="+mj-lt"/>
              <a:buAutoNum type="arabicParenR"/>
            </a:pPr>
            <a:r>
              <a:rPr lang="ru-RU" sz="1900" dirty="0" smtClean="0"/>
              <a:t>Распределение мощности (сколько на общие нужды СНТ, сколько на каждый участок).</a:t>
            </a:r>
          </a:p>
          <a:p>
            <a:pPr marL="514350" indent="-514350" fontAlgn="base">
              <a:lnSpc>
                <a:spcPct val="100000"/>
              </a:lnSpc>
              <a:buFont typeface="+mj-lt"/>
              <a:buAutoNum type="arabicParenR"/>
            </a:pPr>
            <a:r>
              <a:rPr lang="ru-RU" sz="1900" dirty="0" smtClean="0"/>
              <a:t>Выбрать узлы учета (фирма, технические параметры и пр.) и обслуживающую их в последствии компанию.</a:t>
            </a:r>
          </a:p>
          <a:p>
            <a:pPr marL="514350" indent="-514350" fontAlgn="base">
              <a:lnSpc>
                <a:spcPct val="100000"/>
              </a:lnSpc>
              <a:buFont typeface="+mj-lt"/>
              <a:buAutoNum type="arabicParenR"/>
            </a:pPr>
            <a:r>
              <a:rPr lang="ru-RU" sz="1900" dirty="0" smtClean="0"/>
              <a:t>Определиться, нужна ли АСКУЭ.</a:t>
            </a:r>
          </a:p>
          <a:p>
            <a:pPr marL="514350" indent="-514350" fontAlgn="base">
              <a:lnSpc>
                <a:spcPct val="100000"/>
              </a:lnSpc>
              <a:buFont typeface="+mj-lt"/>
              <a:buAutoNum type="arabicParenR"/>
            </a:pPr>
            <a:r>
              <a:rPr lang="ru-RU" sz="1900" dirty="0" smtClean="0"/>
              <a:t>Выбрать ответственного за сбор документов.</a:t>
            </a:r>
          </a:p>
          <a:p>
            <a:pPr marL="514350" indent="-514350" fontAlgn="base">
              <a:lnSpc>
                <a:spcPct val="100000"/>
              </a:lnSpc>
              <a:buFont typeface="+mj-lt"/>
              <a:buAutoNum type="arabicParenR"/>
            </a:pPr>
            <a:r>
              <a:rPr lang="ru-RU" sz="1900" dirty="0" smtClean="0"/>
              <a:t>С учетом вышеуказанных решений, установить целевой взнос, срок и порядок его внесения.</a:t>
            </a:r>
            <a:endParaRPr lang="ru-RU" sz="1900" dirty="0"/>
          </a:p>
        </p:txBody>
      </p:sp>
    </p:spTree>
    <p:extLst>
      <p:ext uri="{BB962C8B-B14F-4D97-AF65-F5344CB8AC3E}">
        <p14:creationId xmlns:p14="http://schemas.microsoft.com/office/powerpoint/2010/main" val="2750031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  <p:bldGraphic spid="12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1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2492260236"/>
              </p:ext>
            </p:extLst>
          </p:nvPr>
        </p:nvGraphicFramePr>
        <p:xfrm>
          <a:off x="839788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670810"/>
            <a:ext cx="10515600" cy="3684588"/>
          </a:xfrm>
          <a:gradFill>
            <a:gsLst>
              <a:gs pos="44000">
                <a:schemeClr val="accent1">
                  <a:lumMod val="60000"/>
                  <a:lumOff val="40000"/>
                  <a:alpha val="50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64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numCol="1">
            <a:noAutofit/>
          </a:bodyPr>
          <a:lstStyle/>
          <a:p>
            <a:pPr fontAlgn="base">
              <a:buFont typeface="Wingdings" panose="05000000000000000000" pitchFamily="2" charset="2"/>
              <a:buChar char="ü"/>
            </a:pPr>
            <a:r>
              <a:rPr lang="ru-RU" sz="2500" dirty="0"/>
              <a:t>Копия паспорта собственника участка.</a:t>
            </a:r>
          </a:p>
          <a:p>
            <a:pPr fontAlgn="base">
              <a:buFont typeface="Wingdings" panose="05000000000000000000" pitchFamily="2" charset="2"/>
              <a:buChar char="ü"/>
            </a:pPr>
            <a:r>
              <a:rPr lang="ru-RU" sz="2500" dirty="0" smtClean="0"/>
              <a:t>Копия </a:t>
            </a:r>
            <a:r>
              <a:rPr lang="ru-RU" sz="2500" dirty="0"/>
              <a:t>свидетельства о собственности на участок или выписка из ЕГРН.</a:t>
            </a:r>
          </a:p>
          <a:p>
            <a:pPr fontAlgn="base">
              <a:buFont typeface="Wingdings" panose="05000000000000000000" pitchFamily="2" charset="2"/>
              <a:buChar char="ü"/>
            </a:pPr>
            <a:r>
              <a:rPr lang="ru-RU" sz="2500" dirty="0" smtClean="0"/>
              <a:t>Копия </a:t>
            </a:r>
            <a:r>
              <a:rPr lang="ru-RU" sz="2500" dirty="0"/>
              <a:t>свидетельства о собственности на жилой дом/или жилое строение.</a:t>
            </a:r>
          </a:p>
          <a:p>
            <a:pPr fontAlgn="base">
              <a:buFont typeface="Wingdings" panose="05000000000000000000" pitchFamily="2" charset="2"/>
              <a:buChar char="ü"/>
            </a:pPr>
            <a:r>
              <a:rPr lang="ru-RU" sz="2500" dirty="0" smtClean="0"/>
              <a:t>Договор </a:t>
            </a:r>
            <a:r>
              <a:rPr lang="ru-RU" sz="2500" dirty="0"/>
              <a:t>о пользовании объектами инфраструктуры и имуществом общего пользования (для </a:t>
            </a:r>
            <a:r>
              <a:rPr lang="ru-RU" sz="2500" dirty="0" err="1"/>
              <a:t>индивидуалов</a:t>
            </a:r>
            <a:r>
              <a:rPr lang="ru-RU" sz="2500" dirty="0"/>
              <a:t>)</a:t>
            </a:r>
          </a:p>
          <a:p>
            <a:pPr fontAlgn="base">
              <a:buFont typeface="Wingdings" panose="05000000000000000000" pitchFamily="2" charset="2"/>
              <a:buChar char="ü"/>
            </a:pPr>
            <a:r>
              <a:rPr lang="ru-RU" sz="2500" dirty="0" smtClean="0"/>
              <a:t>Договор </a:t>
            </a:r>
            <a:r>
              <a:rPr lang="ru-RU" sz="2500" dirty="0"/>
              <a:t>о пользовании электросетевым хозяйством (для членов)</a:t>
            </a:r>
          </a:p>
          <a:p>
            <a:pPr fontAlgn="base">
              <a:buFont typeface="Wingdings" panose="05000000000000000000" pitchFamily="2" charset="2"/>
              <a:buChar char="ü"/>
            </a:pPr>
            <a:r>
              <a:rPr lang="ru-RU" sz="2500" dirty="0" smtClean="0"/>
              <a:t>Согласие </a:t>
            </a:r>
            <a:r>
              <a:rPr lang="ru-RU" sz="2500" dirty="0"/>
              <a:t>на обработку и использование персональных данных.</a:t>
            </a:r>
          </a:p>
          <a:p>
            <a:pPr marL="0" indent="0" fontAlgn="base">
              <a:lnSpc>
                <a:spcPct val="100000"/>
              </a:lnSpc>
              <a:buNone/>
            </a:pP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354783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402</TotalTime>
  <Words>442</Words>
  <Application>Microsoft Office PowerPoint</Application>
  <PresentationFormat>Широкоэкранный</PresentationFormat>
  <Paragraphs>51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Wingdings</vt:lpstr>
      <vt:lpstr>Тема Office</vt:lpstr>
      <vt:lpstr>Презентация PowerPoint</vt:lpstr>
      <vt:lpstr>Преимущества перехода на прямые договоры</vt:lpstr>
      <vt:lpstr>Способы организации перехода на прямые договора</vt:lpstr>
      <vt:lpstr>Презентация PowerPoint</vt:lpstr>
      <vt:lpstr>Презентация PowerPoint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Заключение прямых договоров энергоснабжения </dc:title>
  <dc:creator>динара хакимова</dc:creator>
  <cp:lastModifiedBy>динара хакимова</cp:lastModifiedBy>
  <cp:revision>16</cp:revision>
  <dcterms:created xsi:type="dcterms:W3CDTF">2018-06-20T09:41:07Z</dcterms:created>
  <dcterms:modified xsi:type="dcterms:W3CDTF">2018-06-20T16:23:34Z</dcterms:modified>
</cp:coreProperties>
</file>