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292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63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137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677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029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351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09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663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53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487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288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0741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621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418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87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734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194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C8EAEED-76B2-445B-A86F-BB4E308F5975}" type="datetimeFigureOut">
              <a:rPr lang="ru-RU" smtClean="0"/>
              <a:t>20.09.2017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10230-8148-4EAE-8BA9-01B899CDC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548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0627" y="736980"/>
            <a:ext cx="10752396" cy="32592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Что необходимо сделать правлению СНТ, ДНП, ТСН  до 01.01.2019г.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0627" y="3996267"/>
            <a:ext cx="11095630" cy="213157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 связи с вступлением в силу Федерального закона от 29.07.2017 N 217-ФЗ "О ведении гражданами садоводства и огородничества для собственных нужд и о внесении изменений в отдельные законодательные акты Российской Федерации"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563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307" y="109182"/>
            <a:ext cx="11243717" cy="58685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Разработать новый Устав, соответствующий требованиям 217-ФЗ.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8" y="696036"/>
            <a:ext cx="11928143" cy="616196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Устав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товарищества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уставе товарищества в обязательном порядке указываются: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наименование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организационно-правовая форма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место нахождения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предмет и цели деятельности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порядок управления деятельностью товарищества, в том числе полномочия органов товарищества, порядок принятия ими решений;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порядок приема в члены товарищества, выхода и исключения из числа членов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порядок ведения реестра членов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права, обязанности и ответственность членов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9) порядок внесения взносов, ответственность членов товарищества за нарушение обязательств по внесению взносов;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10) состав, порядок образования и полномочия ревизионной комиссии (ревизора);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11) порядок приобретения и создания имущества общего пользования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12) порядок изменения устава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13) порядок реорганизации и ликвидации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14) порядок предоставления членам товарищества информации о деятельности товарищества и ознакомления с бухгалтерской (финансовой) отчетностью и иной документацией товарищества;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15) порядок взаимодействия с гражданами, ведущими садоводство или огородничество на земельных участках, расположенных в границах территории садоводства или огородничества, без участия в товариществе;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16) порядок принятия решений общего собрания членов товарищества путем заочного голосования.</a:t>
            </a:r>
          </a:p>
        </p:txBody>
      </p:sp>
    </p:spTree>
    <p:extLst>
      <p:ext uri="{BB962C8B-B14F-4D97-AF65-F5344CB8AC3E}">
        <p14:creationId xmlns:p14="http://schemas.microsoft.com/office/powerpoint/2010/main" val="3712960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4480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РАСЧЕТНЫЙ СЧЕТ ТОВАРИЩЕСТВА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82090" y="900753"/>
            <a:ext cx="5317562" cy="477672"/>
          </a:xfrm>
        </p:spPr>
        <p:txBody>
          <a:bodyPr/>
          <a:lstStyle/>
          <a:p>
            <a:r>
              <a:rPr lang="ru-RU" dirty="0" smtClean="0"/>
              <a:t>плюсы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82089" y="1378425"/>
            <a:ext cx="5563618" cy="5227091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Прозрачность. РК видит выписку с р/с, сопоставляет с счетами и договорами, на которые есть ссылки в платежках. Никаких претензий по оформлени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ПКО, РКО и ведению кассовой книги.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Удобство и экономия на услугах «кассира».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З/п кассира и взносы в фонды обходятся дороже, чем обслуживание банковского счета. Кассир принимает платежи в определенное время. Оплату взносов на расчетный счет можно произвести в любом месте и в любое время.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Безопасность. Платежи, совершенные с расчетного счета, являются подтверждением совершения оплаты в суде, в случае наличия претензий к недобросовестным подрядчикам. В случае смены правления, денежные средства остаются на р/с, если совершаются несанкционированные платежи – есть подтверждение для последующего обращения в суд за истребованием.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54890" y="900752"/>
            <a:ext cx="4195944" cy="477673"/>
          </a:xfrm>
        </p:spPr>
        <p:txBody>
          <a:bodyPr/>
          <a:lstStyle/>
          <a:p>
            <a:r>
              <a:rPr lang="ru-RU" dirty="0" smtClean="0"/>
              <a:t>минусы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854890" y="1378425"/>
            <a:ext cx="5691116" cy="5227091"/>
          </a:xfrm>
        </p:spPr>
        <p:txBody>
          <a:bodyPr/>
          <a:lstStyle/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принципиально пересмотреть подход к совершению хозяйственных операций.</a:t>
            </a:r>
          </a:p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 квалифицированный бухгалтер, т.к.  ФНС видит расчетный счет в режиме «онлайн», поэтому «нулевую» отчетность больше сдавать не сможем.</a:t>
            </a:r>
          </a:p>
          <a:p>
            <a:pPr marL="0" indent="0">
              <a:buNone/>
            </a:pPr>
            <a:endParaRPr lang="ru-RU" dirty="0"/>
          </a:p>
          <a:p>
            <a:pPr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053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307" y="245659"/>
            <a:ext cx="11243717" cy="846161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Расчетный счет товарищества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8" y="1214650"/>
            <a:ext cx="11928143" cy="4749421"/>
          </a:xfrm>
        </p:spPr>
        <p:txBody>
          <a:bodyPr>
            <a:noAutofit/>
          </a:bodyPr>
          <a:lstStyle/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Открыть расчетный счет, если он не открыт.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садоводов платить взносы и платежи на расчетный счет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экономить, выбирая исполнителей.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007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307" y="245659"/>
            <a:ext cx="11243717" cy="96899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реквизиты должны быть указаны в квитанции на оплату взносов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8" y="1214650"/>
            <a:ext cx="11928143" cy="4749421"/>
          </a:xfrm>
        </p:spPr>
        <p:txBody>
          <a:bodyPr>
            <a:noAutofit/>
          </a:bodyPr>
          <a:lstStyle/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Полное наименование товарищества.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ИНН/КПП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р/с, БИК, к/с и наименование банка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Пустая графа для ФИО и адреса плательщика.</a:t>
            </a:r>
          </a:p>
          <a:p>
            <a:pPr marL="742950" indent="-7429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 платежа: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Членский взнос участок №____ . НДС не облагается.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Целевой взнос участок №____. НДС не облагается.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потребленную электроэнергию участок №_____. НДС не облагается.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Платеж на создание и содержание ИОП участок №_______. НДС не облагается.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 реквизитов достаточно для оплаты взносов через любой, удобный садоводу банк.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59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785" y="109182"/>
            <a:ext cx="11107239" cy="586854"/>
          </a:xfrm>
        </p:spPr>
        <p:txBody>
          <a:bodyPr>
            <a:no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Научиться экономить, выбирая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исполнителей…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5" y="928048"/>
            <a:ext cx="10918210" cy="529533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Любые платежи, совершаемые в пользу физических лиц (заработная плата, вознаграждение, премия, «за услуги», «по договору» и т.п.) облагаются налогом на доходы физических лиц, который товарищество, как налоговый агент обязано удержать из дохода физического лица. 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 вышеуказанных платежей выплачиваются взносы в фонды (ПФР, ФСС). В среднем их размер составляет 30% от размера оклада (сумма которую физическое лицо получит «на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руки»+НДФЛ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Приписки в договорах, что физическое лицо самостоятельно несет ответственность/обязанность по уплате вышеуказанных платежей от ответственности товарищество не спасают.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Любые платежи юридическим лицам должны осуществляться на основании (с ссылкой на) счета или договора. Дополнительными налогами и взносами такие платежи не облагаются.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В случае, если физическое лицо-штатный сотрудник приобретает материалы в интересах товарищества (канцтовары, почтовые расходы, консультационные услуги, услуги нотариуса, корм собаке, инструменты, краска и т.п.), то товарищество компенсирует ему затраты по авансовому отчету. Все затраты сотрудник (подотчетное лицо) должен подтвердить чеком (кассовым и товарным в идеале). Такие выплаты налогами и взносами не облагаются!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552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Создать официальный сайт товарищества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1" y="2052918"/>
            <a:ext cx="11036373" cy="4306939"/>
          </a:xfrm>
        </p:spPr>
        <p:txBody>
          <a:bodyPr>
            <a:no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СНТ - юридический инструмент. Разместив сообщение на официальном сайте СНТ правление застраховано, в случае оспаривания решений общего собрания в суде. Юридически значимое уведомление, размещенное на официальном сайте СНТ, приравнивается к уведомлению посредством почтовых отправлений и принимается судами значительно лучше, чем фото на досках объявлений.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для СНТ, ДНП, ТСН – это удобный способ донести до садоводов информацию о проведении собрания, ознакомить с решениями общих собраний и прочим.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СНТ – это экономия времени и денег! Уведомить 100 членов СНТ о проведении собрания в среднем будет стоить 15-16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(только повестка, с датой, местом и временем проведения собрания). Кроме финансовых затрат, Вас ждут часы в очереди на почте и заполнение 100 конвертов и такого же количества карточек! Содержание сайта стоит в среднем 500 руб. в месяц. Информация публикуется в считанные минуты. Количество информации, которое можно разместить на сайте СНТ, не ограничено!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информации. Вы сами решаете, какие документы видят все пользователи сети интернет, а какие только зарегистрированные пользователи-члены СНТ.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Дополнительные функции, такие как форум или опрос, позволяют обсудить важные вопросы и провести голосование оперативно! Опрос будет носить информационный характер, считать такое голосование заочным нельзя!</a:t>
            </a:r>
          </a:p>
        </p:txBody>
      </p:sp>
    </p:spTree>
    <p:extLst>
      <p:ext uri="{BB962C8B-B14F-4D97-AF65-F5344CB8AC3E}">
        <p14:creationId xmlns:p14="http://schemas.microsoft.com/office/powerpoint/2010/main" val="869905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Провести общее собрание членов, котором: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1" y="2052918"/>
            <a:ext cx="11036373" cy="4306939"/>
          </a:xfrm>
        </p:spPr>
        <p:txBody>
          <a:bodyPr>
            <a:noAutofit/>
          </a:bodyPr>
          <a:lstStyle/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новую форму Устава товарищества. Разъяснить садоводам, что смена организационно-правовой формы на ТСН неизбежна.</a:t>
            </a:r>
          </a:p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и принять смету с учетом, что все взносы будут поступать на расчетный счет, а значит все выплаты работникам облагаются взносами в фонды и НДФЛ. При разработке сметы учесть, что НДФЛ удерживается из з/п, а взносы выплачиваются из средств товарищества (т.е. з/п сторожа в смете уже за вычетом НДФЛ или «на руки» он получит на 13% меньше)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Утвердить созданный сайт, как официальный сайт товарищества. Оповестить о юридической значимости публикуемых там сообщений.</a:t>
            </a:r>
          </a:p>
          <a:p>
            <a:pPr algn="just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Оповестить садоводов о дате вступлении в силу 217-ФЗ и основных изменениях: о способах заверения доверенностей на право участия и голосование в собраниях, о правах и обязанностях индивидуальных садоводов, о сроках, на которые избирается правление, РК и т.п.</a:t>
            </a:r>
          </a:p>
          <a:p>
            <a:pPr algn="just">
              <a:buAutoNum type="arabicPeriod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Настоятельно рекомендуем провести это собрание с учетом рекомендаций по проведению общих собраний (См. презентации с семинаров в разделе Полезные материалы на нашем сайте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vip-protect.ru)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3471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94</TotalTime>
  <Words>1160</Words>
  <Application>Microsoft Office PowerPoint</Application>
  <PresentationFormat>Широкоэкранный</PresentationFormat>
  <Paragraphs>66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Times New Roman</vt:lpstr>
      <vt:lpstr>Wingdings 3</vt:lpstr>
      <vt:lpstr>Ион</vt:lpstr>
      <vt:lpstr>Что необходимо сделать правлению СНТ, ДНП, ТСН  до 01.01.2019г.</vt:lpstr>
      <vt:lpstr>Разработать новый Устав, соответствующий требованиям 217-ФЗ.</vt:lpstr>
      <vt:lpstr>РАСЧЕТНЫЙ СЧЕТ ТОВАРИЩЕСТВА</vt:lpstr>
      <vt:lpstr>Расчетный счет товарищества </vt:lpstr>
      <vt:lpstr>Какие реквизиты должны быть указаны в квитанции на оплату взносов</vt:lpstr>
      <vt:lpstr>Научиться экономить, выбирая исполнителей…</vt:lpstr>
      <vt:lpstr>Создать официальный сайт товарищества</vt:lpstr>
      <vt:lpstr>Провести общее собрание членов, котором: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необходимо сделать правлению СНТ, ДНП, ТСН  до 01.01.2019г.</dc:title>
  <dc:creator>Sony</dc:creator>
  <cp:lastModifiedBy>Sony</cp:lastModifiedBy>
  <cp:revision>11</cp:revision>
  <dcterms:created xsi:type="dcterms:W3CDTF">2017-09-20T09:00:58Z</dcterms:created>
  <dcterms:modified xsi:type="dcterms:W3CDTF">2017-09-20T10:35:19Z</dcterms:modified>
</cp:coreProperties>
</file>